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6"/>
  </p:notesMasterIdLst>
  <p:sldIdLst>
    <p:sldId id="256" r:id="rId2"/>
    <p:sldId id="401" r:id="rId3"/>
    <p:sldId id="349" r:id="rId4"/>
    <p:sldId id="351" r:id="rId5"/>
    <p:sldId id="355" r:id="rId6"/>
    <p:sldId id="384" r:id="rId7"/>
    <p:sldId id="357" r:id="rId8"/>
    <p:sldId id="404" r:id="rId9"/>
    <p:sldId id="406" r:id="rId10"/>
    <p:sldId id="363" r:id="rId11"/>
    <p:sldId id="364" r:id="rId12"/>
    <p:sldId id="405" r:id="rId13"/>
    <p:sldId id="360" r:id="rId14"/>
    <p:sldId id="361" r:id="rId15"/>
    <p:sldId id="362" r:id="rId16"/>
    <p:sldId id="407" r:id="rId17"/>
    <p:sldId id="408" r:id="rId18"/>
    <p:sldId id="390" r:id="rId19"/>
    <p:sldId id="374" r:id="rId20"/>
    <p:sldId id="375" r:id="rId21"/>
    <p:sldId id="366" r:id="rId22"/>
    <p:sldId id="368" r:id="rId23"/>
    <p:sldId id="376" r:id="rId24"/>
    <p:sldId id="33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1111"/>
    <a:srgbClr val="24C1FF"/>
    <a:srgbClr val="9ADBE8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59148" autoAdjust="0"/>
  </p:normalViewPr>
  <p:slideViewPr>
    <p:cSldViewPr>
      <p:cViewPr varScale="1">
        <p:scale>
          <a:sx n="64" d="100"/>
          <a:sy n="64" d="100"/>
        </p:scale>
        <p:origin x="-22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4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0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1A760-5165-4813-A43C-E1D75406399C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7C535-F207-4535-AAF6-23BE1F943A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7C535-F207-4535-AAF6-23BE1F943A9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6013A8-0E2B-413C-87F0-A0A100D036BB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7C535-F207-4535-AAF6-23BE1F943A9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7C535-F207-4535-AAF6-23BE1F943A9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7C535-F207-4535-AAF6-23BE1F943A9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E1CF74-3332-450C-B2AE-7945B86FFA42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94" y="4342854"/>
            <a:ext cx="5029613" cy="4115268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47D8C9-D7E1-4B6C-9D5C-BC8FDCF48FF5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16F39A-DD2A-4483-B212-B1900666A766}" type="slidenum">
              <a:rPr lang="en-US"/>
              <a:pPr/>
              <a:t>2</a:t>
            </a:fld>
            <a:endParaRPr lang="en-US"/>
          </a:p>
        </p:txBody>
      </p:sp>
      <p:sp>
        <p:nvSpPr>
          <p:cNvPr id="356354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48FAED-457F-4FD3-BFA0-AB4F10FA26F6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94" y="4342854"/>
            <a:ext cx="5029613" cy="4115268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D5AC02-6016-4DA9-A610-FDEFE85DD002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7C535-F207-4535-AAF6-23BE1F943A9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20CC24-9066-41B9-9A6E-127FFDCC37B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94" y="4342854"/>
            <a:ext cx="5029613" cy="4115268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7C535-F207-4535-AAF6-23BE1F943A9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7C535-F207-4535-AAF6-23BE1F943A9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339AAA-F0BB-4E17-AE1B-88FD64DB6B7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94" y="4342854"/>
            <a:ext cx="5029613" cy="4115268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3765" y="4936097"/>
            <a:ext cx="9147765" cy="1920552"/>
            <a:chOff x="-3765" y="4823914"/>
            <a:chExt cx="9147765" cy="2041174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23914"/>
              <a:ext cx="7456487" cy="518813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9ADBE8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B9A903-CEA2-4F7D-9E3E-39978B0F449E}" type="datetime1">
              <a:rPr lang="en-US" smtClean="0"/>
              <a:pPr/>
              <a:t>12/21/2012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742A03-C0DF-4E6B-864B-6021FB2F0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5AE7FF-69D6-48E6-9B6F-7F4ADC2F948E}" type="datetime1">
              <a:rPr lang="en-US" smtClean="0"/>
              <a:pPr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742A03-C0DF-4E6B-864B-6021FB2F0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EC6D12-EADB-4BDA-BC4B-7939A73B14ED}" type="datetime1">
              <a:rPr lang="en-US" smtClean="0"/>
              <a:pPr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742A03-C0DF-4E6B-864B-6021FB2F0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8F0E9-17B5-4777-A8FA-25450BEB3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D3D7F-441E-4C2B-9D03-E4F65E00A7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8341F-B225-4D7E-AFAF-54C61DC19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A6DBC-684F-4582-BFB2-6201154E1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0EA2B-3430-408B-B34F-CC9E39BAE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169482-2A79-4B24-8F15-7DCA1250C1BA}" type="datetime1">
              <a:rPr lang="en-US" smtClean="0"/>
              <a:pPr/>
              <a:t>12/21/2012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742A03-C0DF-4E6B-864B-6021FB2F02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88F5DE-24E3-4CF6-BE94-8B30E3DCBA56}" type="datetime1">
              <a:rPr lang="en-US" smtClean="0"/>
              <a:pPr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742A03-C0DF-4E6B-864B-6021FB2F02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2B201C-F784-473C-A3DF-15ABDF526374}" type="datetime1">
              <a:rPr lang="en-US" smtClean="0"/>
              <a:pPr/>
              <a:t>12/21/2012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742A03-C0DF-4E6B-864B-6021FB2F02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C28D1-8CC1-41D2-82D3-A5B0B7BE48F7}" type="datetime1">
              <a:rPr lang="en-US" smtClean="0"/>
              <a:pPr/>
              <a:t>12/21/2012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742A03-C0DF-4E6B-864B-6021FB2F0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0EE44C-87A9-41F7-9144-C204AAF8A3B2}" type="datetime1">
              <a:rPr lang="en-US" smtClean="0"/>
              <a:pPr/>
              <a:t>12/21/2012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742A03-C0DF-4E6B-864B-6021FB2F02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A50A93-43B9-4DEE-95C0-88C635B2A3EC}" type="datetime1">
              <a:rPr lang="en-US" smtClean="0"/>
              <a:pPr/>
              <a:t>12/21/2012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742A03-C0DF-4E6B-864B-6021FB2F0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0B05FF4-30D8-4B15-BFEB-D00EE4CDBD9E}" type="datetime1">
              <a:rPr lang="en-US" smtClean="0"/>
              <a:pPr/>
              <a:t>12/21/2012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742A03-C0DF-4E6B-864B-6021FB2F0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B03B5B-0408-4324-BD07-D1D8156D298C}" type="datetime1">
              <a:rPr lang="en-US" smtClean="0"/>
              <a:pPr/>
              <a:t>12/21/2012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742A03-C0DF-4E6B-864B-6021FB2F02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3600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ADBE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8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020687B-80B8-4DDD-BF11-B412EB854215}" type="datetime1">
              <a:rPr lang="en-US" smtClean="0"/>
              <a:pPr/>
              <a:t>12/21/2012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C742A03-C0DF-4E6B-864B-6021FB2F02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9" r:id="rId12"/>
    <p:sldLayoutId id="2147483710" r:id="rId13"/>
    <p:sldLayoutId id="2147483712" r:id="rId14"/>
    <p:sldLayoutId id="2147483713" r:id="rId15"/>
    <p:sldLayoutId id="2147483714" r:id="rId16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.fsc.org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ovetailinc.org/" TargetMode="External"/><Relationship Id="rId5" Type="http://schemas.openxmlformats.org/officeDocument/2006/relationships/hyperlink" Target="http://www.pefc.org/" TargetMode="External"/><Relationship Id="rId4" Type="http://schemas.openxmlformats.org/officeDocument/2006/relationships/hyperlink" Target="http://www.aboutsfi.org/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372561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Forest Certification Basics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00896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en-US" sz="3200" b="1" i="1" dirty="0" smtClean="0"/>
              <a:t>Mike Cloughesy</a:t>
            </a:r>
          </a:p>
          <a:p>
            <a:pPr algn="ctr"/>
            <a:r>
              <a:rPr lang="en-US" sz="3200" b="1" i="1" dirty="0" smtClean="0"/>
              <a:t>Oregon Forest Resources Institute</a:t>
            </a:r>
          </a:p>
          <a:p>
            <a:pPr algn="ctr"/>
            <a:endParaRPr lang="en-US" dirty="0" smtClean="0"/>
          </a:p>
          <a:p>
            <a:pPr algn="ctr"/>
            <a:endParaRPr lang="en-US" sz="3500" dirty="0"/>
          </a:p>
        </p:txBody>
      </p:sp>
      <p:pic>
        <p:nvPicPr>
          <p:cNvPr id="4" name="Picture 3" descr="ofri_logo_v_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9800" y="312821"/>
            <a:ext cx="2286000" cy="13635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American Tree Farm System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61722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Formed in 1941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Sponsor: American Forest Foundation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Volunteer auditors/Inspectors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Wood marketed through SFI companies.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Low cost alternative for family forest owners.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Recently endorsed by PEFC</a:t>
            </a:r>
          </a:p>
        </p:txBody>
      </p:sp>
      <p:pic>
        <p:nvPicPr>
          <p:cNvPr id="20484" name="Picture 4" descr="atfslogo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629400" y="43434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96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Growth of American Tree Farm System in the USA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2590800"/>
            <a:ext cx="4495800" cy="3886200"/>
          </a:xfrm>
        </p:spPr>
        <p:txBody>
          <a:bodyPr/>
          <a:lstStyle/>
          <a:p>
            <a:pPr eaLnBrk="1" hangingPunct="1"/>
            <a:r>
              <a:rPr lang="en-US" sz="2800" smtClean="0"/>
              <a:t>Currently 90,000 members &amp; 28 million acres.</a:t>
            </a:r>
          </a:p>
          <a:p>
            <a:pPr eaLnBrk="1" hangingPunct="1"/>
            <a:r>
              <a:rPr lang="en-US" sz="2800" smtClean="0"/>
              <a:t>Received $150 million endowment in 2007 from CSLA settlement.</a:t>
            </a:r>
          </a:p>
          <a:p>
            <a:pPr eaLnBrk="1" hangingPunct="1"/>
            <a:r>
              <a:rPr lang="en-US" sz="2800" smtClean="0"/>
              <a:t>Now a part of the Center for Family Forests.</a:t>
            </a:r>
          </a:p>
        </p:txBody>
      </p:sp>
      <p:pic>
        <p:nvPicPr>
          <p:cNvPr id="21508" name="Picture 4" descr="atfslogo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7696200" y="838200"/>
            <a:ext cx="1219200" cy="1219200"/>
          </a:xfrm>
          <a:noFill/>
        </p:spPr>
      </p:pic>
      <p:pic>
        <p:nvPicPr>
          <p:cNvPr id="21509" name="Picture 5" descr="Lundmark tree farm sig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2286000"/>
            <a:ext cx="3886200" cy="374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ATFS’s Standards of Sustainability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81329"/>
            <a:ext cx="4038600" cy="4081272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buClr>
                <a:schemeClr val="bg1"/>
              </a:buClr>
              <a:buSzPct val="100000"/>
              <a:buFontTx/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Commitment to Practicing Sustainable Forestry </a:t>
            </a:r>
          </a:p>
          <a:p>
            <a:pPr marL="533400" indent="-533400" eaLnBrk="1" hangingPunct="1">
              <a:buClr>
                <a:schemeClr val="bg1"/>
              </a:buClr>
              <a:buSzPct val="100000"/>
              <a:buFontTx/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Compliance with Laws</a:t>
            </a:r>
          </a:p>
          <a:p>
            <a:pPr marL="533400" indent="-533400" eaLnBrk="1" hangingPunct="1">
              <a:buClr>
                <a:schemeClr val="bg1"/>
              </a:buClr>
              <a:buSzPct val="100000"/>
              <a:buFontTx/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Reforestation and Afforestation</a:t>
            </a:r>
          </a:p>
          <a:p>
            <a:pPr marL="533400" indent="-533400" eaLnBrk="1" hangingPunct="1">
              <a:buClr>
                <a:schemeClr val="bg1"/>
              </a:buClr>
              <a:buSzPct val="100000"/>
              <a:buFontTx/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Air, Water &amp; Soil Protection</a:t>
            </a:r>
          </a:p>
        </p:txBody>
      </p:sp>
      <p:sp>
        <p:nvSpPr>
          <p:cNvPr id="17412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481329"/>
            <a:ext cx="4267200" cy="4005072"/>
          </a:xfrm>
        </p:spPr>
        <p:txBody>
          <a:bodyPr>
            <a:normAutofit lnSpcReduction="10000"/>
          </a:bodyPr>
          <a:lstStyle/>
          <a:p>
            <a:pPr marL="533400" indent="-533400" eaLnBrk="1" hangingPunct="1">
              <a:buClr>
                <a:schemeClr val="bg1"/>
              </a:buClr>
              <a:buSzPct val="100000"/>
              <a:buFont typeface="+mj-lt"/>
              <a:buAutoNum type="arabicPeriod" startAt="5"/>
            </a:pPr>
            <a:r>
              <a:rPr lang="en-US" sz="3200" dirty="0" smtClean="0">
                <a:solidFill>
                  <a:schemeClr val="bg1"/>
                </a:solidFill>
              </a:rPr>
              <a:t>Fish, Wildlife and Biodiversity</a:t>
            </a:r>
          </a:p>
          <a:p>
            <a:pPr marL="533400" indent="-533400" eaLnBrk="1" hangingPunct="1">
              <a:buClr>
                <a:schemeClr val="bg1"/>
              </a:buClr>
              <a:buSzPct val="100000"/>
              <a:buFont typeface="+mj-lt"/>
              <a:buAutoNum type="arabicPeriod" startAt="5"/>
            </a:pPr>
            <a:r>
              <a:rPr lang="en-US" sz="3200" dirty="0" smtClean="0">
                <a:solidFill>
                  <a:schemeClr val="bg1"/>
                </a:solidFill>
              </a:rPr>
              <a:t>Forest Aesthetics</a:t>
            </a:r>
          </a:p>
          <a:p>
            <a:pPr marL="533400" indent="-533400" eaLnBrk="1" hangingPunct="1">
              <a:buClr>
                <a:schemeClr val="bg1"/>
              </a:buClr>
              <a:buSzPct val="100000"/>
              <a:buFontTx/>
              <a:buAutoNum type="arabicPeriod" startAt="5"/>
            </a:pPr>
            <a:r>
              <a:rPr lang="en-US" sz="3200" dirty="0" smtClean="0">
                <a:solidFill>
                  <a:schemeClr val="bg1"/>
                </a:solidFill>
              </a:rPr>
              <a:t>Protect Special Sites</a:t>
            </a:r>
          </a:p>
          <a:p>
            <a:pPr marL="533400" indent="-533400" eaLnBrk="1" hangingPunct="1">
              <a:buClr>
                <a:schemeClr val="bg1"/>
              </a:buClr>
              <a:buSzPct val="100000"/>
              <a:buFontTx/>
              <a:buAutoNum type="arabicPeriod" startAt="5"/>
            </a:pPr>
            <a:r>
              <a:rPr lang="en-US" sz="3200" dirty="0" smtClean="0">
                <a:solidFill>
                  <a:schemeClr val="bg1"/>
                </a:solidFill>
              </a:rPr>
              <a:t> Forest Product Harvests and other Activities</a:t>
            </a:r>
          </a:p>
          <a:p>
            <a:pPr marL="533400" indent="-533400" eaLnBrk="1" hangingPunct="1"/>
            <a:endParaRPr lang="en-US" dirty="0" smtClean="0"/>
          </a:p>
        </p:txBody>
      </p:sp>
      <p:pic>
        <p:nvPicPr>
          <p:cNvPr id="17413" name="Picture 6" descr="FSC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391400" y="5479256"/>
            <a:ext cx="1004888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7010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Forest Stewardship Council</a:t>
            </a: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447800"/>
            <a:ext cx="38862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International System with 40 country initiatives, 10 sustainable forestry principles, 57 indicators, and many regional standards.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FSC accredits certifiers and oversees rules and implementation.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pic>
        <p:nvPicPr>
          <p:cNvPr id="6" name="Picture 6" descr="FS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77112" y="228600"/>
            <a:ext cx="10048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962400" y="1371600"/>
            <a:ext cx="49530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Local Certifiers: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400" dirty="0" smtClean="0"/>
              <a:t>Smart Wood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Scientific Certification Systems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Northwest Natural Resource </a:t>
            </a:r>
            <a:r>
              <a:rPr lang="en-US" sz="2400" dirty="0" err="1" smtClean="0"/>
              <a:t>Grp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PricewaterhouseCoopers</a:t>
            </a:r>
          </a:p>
          <a:p>
            <a:endParaRPr lang="en-US" sz="2800" dirty="0" smtClean="0"/>
          </a:p>
          <a:p>
            <a:r>
              <a:rPr lang="en-US" sz="2800" b="1" dirty="0" smtClean="0"/>
              <a:t>Chain of Custody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400" dirty="0" smtClean="0"/>
              <a:t>Tracks product from forest to consumer – shows source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r>
              <a:rPr lang="en-US" sz="2800" b="1" dirty="0" smtClean="0"/>
              <a:t>FSC Product Label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</a:t>
            </a:r>
            <a:r>
              <a:rPr lang="en-US" sz="2400" dirty="0" smtClean="0"/>
              <a:t>Used by Certificate holders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FSC’s Ten Principles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81329"/>
            <a:ext cx="4038600" cy="4081272"/>
          </a:xfrm>
        </p:spPr>
        <p:txBody>
          <a:bodyPr>
            <a:normAutofit/>
          </a:bodyPr>
          <a:lstStyle/>
          <a:p>
            <a:pPr marL="533400" indent="-533400" eaLnBrk="1" hangingPunct="1">
              <a:buClr>
                <a:schemeClr val="bg1"/>
              </a:buClr>
              <a:buSzPct val="100000"/>
              <a:buFontTx/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Compliance with Laws</a:t>
            </a:r>
          </a:p>
          <a:p>
            <a:pPr marL="533400" indent="-533400" eaLnBrk="1" hangingPunct="1">
              <a:buClr>
                <a:schemeClr val="bg1"/>
              </a:buClr>
              <a:buSzPct val="100000"/>
              <a:buFontTx/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Tenure and Use</a:t>
            </a:r>
          </a:p>
          <a:p>
            <a:pPr marL="533400" indent="-533400" eaLnBrk="1" hangingPunct="1">
              <a:buClr>
                <a:schemeClr val="bg1"/>
              </a:buClr>
              <a:buSzPct val="100000"/>
              <a:buFontTx/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Indigenous Rights</a:t>
            </a:r>
          </a:p>
          <a:p>
            <a:pPr marL="533400" indent="-533400" eaLnBrk="1" hangingPunct="1">
              <a:buClr>
                <a:schemeClr val="bg1"/>
              </a:buClr>
              <a:buSzPct val="100000"/>
              <a:buFontTx/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Communities and Worker Rights</a:t>
            </a:r>
          </a:p>
          <a:p>
            <a:pPr marL="533400" indent="-533400" eaLnBrk="1" hangingPunct="1">
              <a:buClr>
                <a:schemeClr val="bg1"/>
              </a:buClr>
              <a:buSzPct val="100000"/>
              <a:buFontTx/>
              <a:buAutoNum type="arabicPeriod"/>
            </a:pPr>
            <a:r>
              <a:rPr lang="en-US" sz="3200" dirty="0" smtClean="0">
                <a:solidFill>
                  <a:schemeClr val="bg1"/>
                </a:solidFill>
              </a:rPr>
              <a:t>Forest Benefits</a:t>
            </a:r>
          </a:p>
        </p:txBody>
      </p:sp>
      <p:sp>
        <p:nvSpPr>
          <p:cNvPr id="17412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481329"/>
            <a:ext cx="4267200" cy="4005072"/>
          </a:xfrm>
        </p:spPr>
        <p:txBody>
          <a:bodyPr/>
          <a:lstStyle/>
          <a:p>
            <a:pPr marL="533400" indent="-533400" eaLnBrk="1" hangingPunct="1">
              <a:buClr>
                <a:schemeClr val="bg1"/>
              </a:buClr>
              <a:buSzPct val="100000"/>
              <a:buFontTx/>
              <a:buAutoNum type="arabicPeriod" startAt="6"/>
            </a:pPr>
            <a:r>
              <a:rPr lang="en-US" sz="3200" dirty="0" smtClean="0">
                <a:solidFill>
                  <a:schemeClr val="bg1"/>
                </a:solidFill>
              </a:rPr>
              <a:t>Environmental Impact</a:t>
            </a:r>
          </a:p>
          <a:p>
            <a:pPr marL="533400" indent="-533400" eaLnBrk="1" hangingPunct="1">
              <a:buClr>
                <a:schemeClr val="bg1"/>
              </a:buClr>
              <a:buSzPct val="100000"/>
              <a:buFontTx/>
              <a:buAutoNum type="arabicPeriod" startAt="6"/>
            </a:pPr>
            <a:r>
              <a:rPr lang="en-US" sz="3200" dirty="0" smtClean="0">
                <a:solidFill>
                  <a:schemeClr val="bg1"/>
                </a:solidFill>
              </a:rPr>
              <a:t>Management Plan</a:t>
            </a:r>
          </a:p>
          <a:p>
            <a:pPr marL="533400" indent="-533400" eaLnBrk="1" hangingPunct="1">
              <a:buClr>
                <a:schemeClr val="bg1"/>
              </a:buClr>
              <a:buSzPct val="100000"/>
              <a:buFontTx/>
              <a:buAutoNum type="arabicPeriod" startAt="6"/>
            </a:pPr>
            <a:r>
              <a:rPr lang="en-US" sz="3200" dirty="0" smtClean="0">
                <a:solidFill>
                  <a:schemeClr val="bg1"/>
                </a:solidFill>
              </a:rPr>
              <a:t>Monitoring</a:t>
            </a:r>
          </a:p>
          <a:p>
            <a:pPr marL="533400" indent="-533400" eaLnBrk="1" hangingPunct="1">
              <a:buClr>
                <a:schemeClr val="bg1"/>
              </a:buClr>
              <a:buSzPct val="100000"/>
              <a:buFontTx/>
              <a:buAutoNum type="arabicPeriod" startAt="6"/>
            </a:pPr>
            <a:r>
              <a:rPr lang="en-US" sz="3200" dirty="0" smtClean="0">
                <a:solidFill>
                  <a:schemeClr val="bg1"/>
                </a:solidFill>
              </a:rPr>
              <a:t>High Conservation Value Forests</a:t>
            </a:r>
          </a:p>
          <a:p>
            <a:pPr marL="533400" indent="-533400" eaLnBrk="1" hangingPunct="1">
              <a:buClr>
                <a:schemeClr val="bg1"/>
              </a:buClr>
              <a:buSzPct val="100000"/>
              <a:buFontTx/>
              <a:buAutoNum type="arabicPeriod" startAt="6"/>
            </a:pPr>
            <a:r>
              <a:rPr lang="en-US" sz="3200" dirty="0" smtClean="0">
                <a:solidFill>
                  <a:schemeClr val="bg1"/>
                </a:solidFill>
              </a:rPr>
              <a:t> Plantations</a:t>
            </a:r>
          </a:p>
          <a:p>
            <a:pPr marL="533400" indent="-533400" eaLnBrk="1" hangingPunct="1"/>
            <a:endParaRPr lang="en-US" dirty="0" smtClean="0"/>
          </a:p>
        </p:txBody>
      </p:sp>
      <p:pic>
        <p:nvPicPr>
          <p:cNvPr id="17413" name="Picture 6" descr="FS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5410200"/>
            <a:ext cx="10048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 descr="principles_regions_big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533400"/>
            <a:ext cx="9144000" cy="57435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 numCol="1">
            <a:normAutofit fontScale="92500" lnSpcReduction="10000"/>
          </a:bodyPr>
          <a:lstStyle/>
          <a:p>
            <a:pPr lvl="0">
              <a:buSzPct val="90000"/>
              <a:buFont typeface="Wingdings" pitchFamily="2" charset="2"/>
              <a:buChar char="§"/>
            </a:pPr>
            <a:r>
              <a:rPr lang="en-US" dirty="0" smtClean="0"/>
              <a:t>North American Sustainable Forest Management program</a:t>
            </a:r>
          </a:p>
          <a:p>
            <a:pPr lvl="0">
              <a:buSzPct val="90000"/>
              <a:buFont typeface="Wingdings" pitchFamily="2" charset="2"/>
              <a:buChar char="§"/>
            </a:pPr>
            <a:r>
              <a:rPr lang="en-US" dirty="0" smtClean="0"/>
              <a:t>Geared toward intensive management for wood production</a:t>
            </a:r>
          </a:p>
          <a:p>
            <a:pPr lvl="0">
              <a:buSzPct val="90000"/>
              <a:buFont typeface="Wingdings" pitchFamily="2" charset="2"/>
              <a:buChar char="§"/>
            </a:pPr>
            <a:r>
              <a:rPr lang="en-US" dirty="0" smtClean="0"/>
              <a:t>Major protections for biodiversity, water quality and sustained yield</a:t>
            </a:r>
          </a:p>
          <a:p>
            <a:pPr lvl="0">
              <a:buSzPct val="90000"/>
              <a:buFont typeface="Wingdings" pitchFamily="2" charset="2"/>
              <a:buChar char="§"/>
            </a:pPr>
            <a:r>
              <a:rPr lang="en-US" dirty="0" smtClean="0"/>
              <a:t>Recognizes Best Management Practices as outlined by states for Clean Water Act</a:t>
            </a:r>
          </a:p>
          <a:p>
            <a:pPr lvl="0">
              <a:buSzPct val="90000"/>
              <a:buFont typeface="Wingdings" pitchFamily="2" charset="2"/>
              <a:buChar char="§"/>
            </a:pPr>
            <a:r>
              <a:rPr lang="en-US" dirty="0" smtClean="0"/>
              <a:t>Works well in western OR and WA even aged systems</a:t>
            </a:r>
          </a:p>
          <a:p>
            <a:pPr lvl="0">
              <a:buSzPct val="90000"/>
              <a:buFont typeface="Wingdings" pitchFamily="2" charset="2"/>
              <a:buChar char="§"/>
            </a:pPr>
            <a:r>
              <a:rPr lang="en-US" dirty="0" smtClean="0"/>
              <a:t>Promotes Logger Training and Certification</a:t>
            </a:r>
          </a:p>
          <a:p>
            <a:pPr lvl="0">
              <a:buClr>
                <a:schemeClr val="accent1"/>
              </a:buClr>
              <a:buSzPct val="90000"/>
              <a:buFont typeface="Wingdings" pitchFamily="2" charset="2"/>
              <a:buChar char="§"/>
            </a:pPr>
            <a:r>
              <a:rPr lang="en-US" dirty="0" smtClean="0"/>
              <a:t>Chain-of-Custody</a:t>
            </a:r>
          </a:p>
          <a:p>
            <a:pPr lvl="0">
              <a:buClr>
                <a:schemeClr val="accent1"/>
              </a:buClr>
              <a:buSzPct val="90000"/>
              <a:buFont typeface="Wingdings" pitchFamily="2" charset="2"/>
              <a:buChar char="§"/>
            </a:pPr>
            <a:r>
              <a:rPr lang="en-US" dirty="0" smtClean="0"/>
              <a:t>Product label</a:t>
            </a:r>
          </a:p>
          <a:p>
            <a:pPr lvl="4">
              <a:buSzPct val="90000"/>
              <a:buFont typeface="Wingdings" pitchFamily="2" charset="2"/>
              <a:buChar char="§"/>
            </a:pPr>
            <a:r>
              <a:rPr lang="en-US" dirty="0" smtClean="0"/>
              <a:t>allows mixed source wood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5D3D7F-441E-4C2B-9D03-E4F65E00A7A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Sustainable Forestry Initiative</a:t>
            </a:r>
            <a:endParaRPr lang="en-US" dirty="0"/>
          </a:p>
        </p:txBody>
      </p:sp>
      <p:pic>
        <p:nvPicPr>
          <p:cNvPr id="6" name="Picture 6" descr="Stacked 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5465762"/>
            <a:ext cx="2133600" cy="1108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 numCol="1">
            <a:normAutofit lnSpcReduction="10000"/>
          </a:bodyPr>
          <a:lstStyle/>
          <a:p>
            <a:pPr lvl="0">
              <a:buClr>
                <a:schemeClr val="accent1"/>
              </a:buClr>
              <a:buSzPct val="90000"/>
              <a:buFont typeface="Wingdings" pitchFamily="2" charset="2"/>
              <a:buChar char="§"/>
            </a:pPr>
            <a:r>
              <a:rPr lang="en-US" dirty="0" smtClean="0"/>
              <a:t>Based on Montreal Protocol </a:t>
            </a:r>
          </a:p>
          <a:p>
            <a:pPr lvl="1">
              <a:buSzPct val="90000"/>
              <a:buFont typeface="Wingdings" pitchFamily="2" charset="2"/>
              <a:buChar char="§"/>
            </a:pPr>
            <a:r>
              <a:rPr lang="en-US" dirty="0" smtClean="0"/>
              <a:t>an international sustainable forestry framework for Temperate Forests</a:t>
            </a:r>
          </a:p>
          <a:p>
            <a:pPr lvl="0">
              <a:buSzPct val="90000"/>
              <a:buFont typeface="Wingdings" pitchFamily="2" charset="2"/>
              <a:buChar char="§"/>
            </a:pPr>
            <a:r>
              <a:rPr lang="en-US" dirty="0" smtClean="0"/>
              <a:t>Recognized by PEFC</a:t>
            </a:r>
          </a:p>
          <a:p>
            <a:pPr lvl="0">
              <a:buSzPct val="90000"/>
              <a:buFont typeface="Wingdings" pitchFamily="2" charset="2"/>
              <a:buChar char="§"/>
            </a:pPr>
            <a:r>
              <a:rPr lang="en-US" dirty="0" smtClean="0"/>
              <a:t>Recognizes American Tree Farm System &amp; Canadian Standards Association</a:t>
            </a:r>
          </a:p>
          <a:p>
            <a:pPr lvl="0">
              <a:buSzPct val="90000"/>
              <a:buFont typeface="Wingdings" pitchFamily="2" charset="2"/>
              <a:buChar char="§"/>
            </a:pPr>
            <a:r>
              <a:rPr lang="en-US" dirty="0" smtClean="0"/>
              <a:t>Managed as a Non-Profit</a:t>
            </a:r>
          </a:p>
          <a:p>
            <a:pPr lvl="0">
              <a:buSzPct val="90000"/>
              <a:buFont typeface="Wingdings" pitchFamily="2" charset="2"/>
              <a:buChar char="§"/>
            </a:pPr>
            <a:r>
              <a:rPr lang="en-US" dirty="0" smtClean="0"/>
              <a:t>Third-party audit by Organizations like</a:t>
            </a:r>
          </a:p>
          <a:p>
            <a:pPr lvl="1">
              <a:buSzPct val="90000"/>
              <a:buFont typeface="Wingdings" pitchFamily="2" charset="2"/>
              <a:buChar char="§"/>
            </a:pPr>
            <a:r>
              <a:rPr lang="en-US" dirty="0" smtClean="0"/>
              <a:t>PricewaterhouseCoopers</a:t>
            </a:r>
          </a:p>
          <a:p>
            <a:pPr lvl="1">
              <a:buSzPct val="90000"/>
              <a:buFont typeface="Wingdings" pitchFamily="2" charset="2"/>
              <a:buChar char="§"/>
            </a:pPr>
            <a:r>
              <a:rPr lang="en-US" dirty="0" smtClean="0"/>
              <a:t>KPMG Performance Registrar</a:t>
            </a:r>
          </a:p>
          <a:p>
            <a:pPr lvl="1">
              <a:buSzPct val="90000"/>
              <a:buFont typeface="Wingdings" pitchFamily="2" charset="2"/>
              <a:buChar char="§"/>
            </a:pPr>
            <a:r>
              <a:rPr lang="en-US" dirty="0" smtClean="0"/>
              <a:t>QMI-SAI Global</a:t>
            </a:r>
          </a:p>
          <a:p>
            <a:pPr lvl="0">
              <a:buSzPct val="90000"/>
              <a:buFont typeface="Wingdings" pitchFamily="2" charset="2"/>
              <a:buChar char="§"/>
            </a:pPr>
            <a:r>
              <a:rPr lang="en-US" dirty="0" smtClean="0"/>
              <a:t>Registered as an ANSI Process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5D3D7F-441E-4C2B-9D03-E4F65E00A7A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Sustainable Forestry Initiative</a:t>
            </a:r>
            <a:endParaRPr lang="en-US" dirty="0"/>
          </a:p>
        </p:txBody>
      </p:sp>
      <p:pic>
        <p:nvPicPr>
          <p:cNvPr id="6" name="Picture 6" descr="Stacked 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5544910"/>
            <a:ext cx="1981200" cy="1028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SFI Principles of Sustainable Forestry</a:t>
            </a:r>
            <a:endParaRPr lang="en-US" sz="36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"/>
          </p:nvPr>
        </p:nvSpPr>
        <p:spPr/>
        <p:txBody>
          <a:bodyPr>
            <a:normAutofit fontScale="85000" lnSpcReduction="20000"/>
          </a:bodyPr>
          <a:lstStyle/>
          <a:p>
            <a:pPr marL="624078" indent="-514350"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dirty="0" smtClean="0"/>
              <a:t>Sustainable Forestry</a:t>
            </a:r>
          </a:p>
          <a:p>
            <a:pPr marL="624078" indent="-514350"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dirty="0" smtClean="0"/>
              <a:t>Forest Productivity and Health</a:t>
            </a:r>
          </a:p>
          <a:p>
            <a:pPr marL="624078" indent="-514350"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dirty="0" smtClean="0"/>
              <a:t>Protection of Water Resources</a:t>
            </a:r>
          </a:p>
          <a:p>
            <a:pPr marL="624078" indent="-514350"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dirty="0" smtClean="0"/>
              <a:t>Protection of Biological Diversity</a:t>
            </a:r>
          </a:p>
          <a:p>
            <a:pPr marL="624078" indent="-514350"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dirty="0" smtClean="0"/>
              <a:t>Aesthetics and Recreation</a:t>
            </a:r>
          </a:p>
          <a:p>
            <a:pPr marL="624078" indent="-514350"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dirty="0" smtClean="0"/>
              <a:t>Protection of Special Sites</a:t>
            </a:r>
          </a:p>
          <a:p>
            <a:pPr marL="624078" indent="-514350"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dirty="0" smtClean="0"/>
              <a:t>Responsible Fiber Sourcing Practices in North America</a:t>
            </a:r>
          </a:p>
          <a:p>
            <a:pPr marL="624078" indent="-514350">
              <a:buClr>
                <a:schemeClr val="tx1"/>
              </a:buClr>
              <a:buSzPct val="90000"/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2A03-C0DF-4E6B-864B-6021FB2F02B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4648200" y="1481328"/>
            <a:ext cx="4267200" cy="469087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24078" lvl="0" indent="-514350">
              <a:buClr>
                <a:schemeClr val="tx1"/>
              </a:buClr>
              <a:buSzPct val="90000"/>
              <a:buFont typeface="+mj-lt"/>
              <a:buAutoNum type="arabicPeriod" startAt="8"/>
            </a:pPr>
            <a:r>
              <a:rPr lang="en-US" sz="2400" dirty="0" smtClean="0"/>
              <a:t>Avoidance of Controversial Sources and Illegal Logging</a:t>
            </a:r>
          </a:p>
          <a:p>
            <a:pPr marL="624078" indent="-514350">
              <a:buClr>
                <a:schemeClr val="tx1"/>
              </a:buClr>
              <a:buSzPct val="90000"/>
              <a:buFont typeface="+mj-lt"/>
              <a:buAutoNum type="arabicPeriod" startAt="8"/>
            </a:pPr>
            <a:r>
              <a:rPr lang="en-US" sz="2400" dirty="0" smtClean="0"/>
              <a:t>Legal Compliance</a:t>
            </a:r>
          </a:p>
          <a:p>
            <a:pPr marL="624078" indent="-514350">
              <a:buClr>
                <a:schemeClr val="tx1"/>
              </a:buClr>
              <a:buSzPct val="90000"/>
              <a:buFont typeface="+mj-lt"/>
              <a:buAutoNum type="arabicPeriod" startAt="8"/>
            </a:pPr>
            <a:r>
              <a:rPr lang="en-US" sz="2400" dirty="0" smtClean="0"/>
              <a:t>Research</a:t>
            </a:r>
          </a:p>
          <a:p>
            <a:pPr marL="624078" indent="-514350">
              <a:buClr>
                <a:schemeClr val="tx1"/>
              </a:buClr>
              <a:buSzPct val="90000"/>
              <a:buFont typeface="+mj-lt"/>
              <a:buAutoNum type="arabicPeriod" startAt="8"/>
            </a:pPr>
            <a:r>
              <a:rPr lang="en-US" sz="2400" dirty="0" smtClean="0"/>
              <a:t>Training and Education</a:t>
            </a:r>
          </a:p>
          <a:p>
            <a:pPr marL="624078" indent="-514350">
              <a:buClr>
                <a:schemeClr val="tx1"/>
              </a:buClr>
              <a:buSzPct val="90000"/>
              <a:buFont typeface="+mj-lt"/>
              <a:buAutoNum type="arabicPeriod" startAt="8"/>
            </a:pPr>
            <a:r>
              <a:rPr lang="en-US" sz="2400" dirty="0" smtClean="0"/>
              <a:t>Public Involvement</a:t>
            </a:r>
          </a:p>
          <a:p>
            <a:pPr marL="624078" indent="-514350">
              <a:buClr>
                <a:schemeClr val="tx1"/>
              </a:buClr>
              <a:buSzPct val="90000"/>
              <a:buFont typeface="+mj-lt"/>
              <a:buAutoNum type="arabicPeriod" startAt="8"/>
            </a:pPr>
            <a:r>
              <a:rPr lang="en-US" sz="2400" dirty="0" smtClean="0"/>
              <a:t>Transparency</a:t>
            </a:r>
          </a:p>
          <a:p>
            <a:pPr marL="624078" indent="-514350">
              <a:buClr>
                <a:schemeClr val="tx1"/>
              </a:buClr>
              <a:buSzPct val="90000"/>
              <a:buFont typeface="+mj-lt"/>
              <a:buAutoNum type="arabicPeriod" startAt="8"/>
            </a:pPr>
            <a:r>
              <a:rPr lang="en-US" sz="2400" dirty="0" smtClean="0"/>
              <a:t>Continual Improvement</a:t>
            </a:r>
          </a:p>
        </p:txBody>
      </p:sp>
      <p:pic>
        <p:nvPicPr>
          <p:cNvPr id="10" name="Picture 6" descr="Stacked 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8585" y="5257800"/>
            <a:ext cx="1947138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Umbrella Certification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25963"/>
          </a:xfrm>
        </p:spPr>
        <p:txBody>
          <a:bodyPr/>
          <a:lstStyle/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</p:txBody>
      </p:sp>
      <p:pic>
        <p:nvPicPr>
          <p:cNvPr id="37892" name="Picture 4" descr="l_pefctm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657600" y="1447800"/>
            <a:ext cx="1846263" cy="2057400"/>
          </a:xfrm>
          <a:noFill/>
        </p:spPr>
      </p:pic>
      <p:pic>
        <p:nvPicPr>
          <p:cNvPr id="37893" name="Picture 5" descr="atfslogo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457200" y="41910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2286000" y="4876800"/>
            <a:ext cx="712788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4000" b="1">
                <a:latin typeface="Arial Rounded MT Bold" pitchFamily="34" charset="0"/>
              </a:rPr>
              <a:t>or</a:t>
            </a:r>
          </a:p>
        </p:txBody>
      </p:sp>
      <p:pic>
        <p:nvPicPr>
          <p:cNvPr id="37895" name="Picture 7" descr="Stacked 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4419600"/>
            <a:ext cx="24384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6172200" y="4800600"/>
            <a:ext cx="712788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4000" b="1">
                <a:latin typeface="Arial Rounded MT Bold" pitchFamily="34" charset="0"/>
              </a:rPr>
              <a:t>or</a:t>
            </a:r>
          </a:p>
        </p:txBody>
      </p:sp>
      <p:sp>
        <p:nvSpPr>
          <p:cNvPr id="37897" name="Line 10"/>
          <p:cNvSpPr>
            <a:spLocks noChangeShapeType="1"/>
          </p:cNvSpPr>
          <p:nvPr/>
        </p:nvSpPr>
        <p:spPr bwMode="auto">
          <a:xfrm flipV="1">
            <a:off x="1981200" y="3505200"/>
            <a:ext cx="16002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898" name="Line 11"/>
          <p:cNvSpPr>
            <a:spLocks noChangeShapeType="1"/>
          </p:cNvSpPr>
          <p:nvPr/>
        </p:nvSpPr>
        <p:spPr bwMode="auto">
          <a:xfrm flipV="1">
            <a:off x="4495800" y="3505200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899" name="Line 12"/>
          <p:cNvSpPr>
            <a:spLocks noChangeShapeType="1"/>
          </p:cNvSpPr>
          <p:nvPr/>
        </p:nvSpPr>
        <p:spPr bwMode="auto">
          <a:xfrm flipH="1" flipV="1">
            <a:off x="5638800" y="3276600"/>
            <a:ext cx="16764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37900" name="Picture 15" descr="csa10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0400" y="41910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Oval 1026"/>
          <p:cNvSpPr>
            <a:spLocks noChangeArrowheads="1"/>
          </p:cNvSpPr>
          <p:nvPr/>
        </p:nvSpPr>
        <p:spPr bwMode="auto">
          <a:xfrm>
            <a:off x="2000250" y="1912938"/>
            <a:ext cx="5132388" cy="48133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000">
              <a:latin typeface="Times New Roman" pitchFamily="18" charset="0"/>
            </a:endParaRPr>
          </a:p>
        </p:txBody>
      </p:sp>
      <p:sp>
        <p:nvSpPr>
          <p:cNvPr id="355331" name="AutoShape 1027"/>
          <p:cNvSpPr>
            <a:spLocks noChangeArrowheads="1"/>
          </p:cNvSpPr>
          <p:nvPr/>
        </p:nvSpPr>
        <p:spPr bwMode="auto">
          <a:xfrm>
            <a:off x="2560638" y="2187575"/>
            <a:ext cx="3930650" cy="3254375"/>
          </a:xfrm>
          <a:prstGeom prst="triangle">
            <a:avLst>
              <a:gd name="adj" fmla="val 50000"/>
            </a:avLst>
          </a:prstGeom>
          <a:solidFill>
            <a:srgbClr val="6699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9900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n-US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55332" name="Text Box 1028"/>
          <p:cNvSpPr txBox="1">
            <a:spLocks noChangeArrowheads="1"/>
          </p:cNvSpPr>
          <p:nvPr/>
        </p:nvSpPr>
        <p:spPr bwMode="auto">
          <a:xfrm rot="-18046362">
            <a:off x="4654550" y="3509963"/>
            <a:ext cx="2841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Tahoma" pitchFamily="34" charset="0"/>
              </a:rPr>
              <a:t>Social Benefits</a:t>
            </a:r>
          </a:p>
        </p:txBody>
      </p:sp>
      <p:sp>
        <p:nvSpPr>
          <p:cNvPr id="355333" name="Text Box 1029"/>
          <p:cNvSpPr txBox="1">
            <a:spLocks noChangeArrowheads="1"/>
          </p:cNvSpPr>
          <p:nvPr/>
        </p:nvSpPr>
        <p:spPr bwMode="auto">
          <a:xfrm rot="-3553900">
            <a:off x="2110582" y="3459956"/>
            <a:ext cx="2573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Tahoma" pitchFamily="34" charset="0"/>
              </a:rPr>
              <a:t>Economic Benefits</a:t>
            </a:r>
          </a:p>
        </p:txBody>
      </p:sp>
      <p:sp>
        <p:nvSpPr>
          <p:cNvPr id="355334" name="Text Box 1030"/>
          <p:cNvSpPr txBox="1">
            <a:spLocks noChangeArrowheads="1"/>
          </p:cNvSpPr>
          <p:nvPr/>
        </p:nvSpPr>
        <p:spPr bwMode="auto">
          <a:xfrm>
            <a:off x="6613525" y="269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355335" name="Text Box 1031"/>
          <p:cNvSpPr txBox="1">
            <a:spLocks noChangeArrowheads="1"/>
          </p:cNvSpPr>
          <p:nvPr/>
        </p:nvSpPr>
        <p:spPr bwMode="auto">
          <a:xfrm>
            <a:off x="6211888" y="43719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355336" name="Text Box 1032"/>
          <p:cNvSpPr txBox="1">
            <a:spLocks noChangeArrowheads="1"/>
          </p:cNvSpPr>
          <p:nvPr/>
        </p:nvSpPr>
        <p:spPr bwMode="auto">
          <a:xfrm>
            <a:off x="6196013" y="41084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355337" name="Text Box 1033"/>
          <p:cNvSpPr txBox="1">
            <a:spLocks noChangeArrowheads="1"/>
          </p:cNvSpPr>
          <p:nvPr/>
        </p:nvSpPr>
        <p:spPr bwMode="auto">
          <a:xfrm>
            <a:off x="136525" y="346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355338" name="Text Box 1034"/>
          <p:cNvSpPr txBox="1">
            <a:spLocks noChangeArrowheads="1"/>
          </p:cNvSpPr>
          <p:nvPr/>
        </p:nvSpPr>
        <p:spPr bwMode="auto">
          <a:xfrm>
            <a:off x="2041525" y="1336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355339" name="Text Box 1035"/>
          <p:cNvSpPr txBox="1">
            <a:spLocks noChangeArrowheads="1"/>
          </p:cNvSpPr>
          <p:nvPr/>
        </p:nvSpPr>
        <p:spPr bwMode="auto">
          <a:xfrm>
            <a:off x="3271839" y="3810001"/>
            <a:ext cx="2595561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Sustainably</a:t>
            </a:r>
          </a:p>
          <a:p>
            <a:pPr algn="ctr"/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Managed</a:t>
            </a:r>
          </a:p>
          <a:p>
            <a:pPr algn="ctr"/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Forests</a:t>
            </a: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55340" name="Text Box 1036"/>
          <p:cNvSpPr txBox="1">
            <a:spLocks noChangeArrowheads="1"/>
          </p:cNvSpPr>
          <p:nvPr/>
        </p:nvSpPr>
        <p:spPr bwMode="auto">
          <a:xfrm>
            <a:off x="3003550" y="5581650"/>
            <a:ext cx="3163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Tahoma" pitchFamily="34" charset="0"/>
              </a:rPr>
              <a:t>Environmental Benefits</a:t>
            </a:r>
          </a:p>
        </p:txBody>
      </p:sp>
      <p:sp>
        <p:nvSpPr>
          <p:cNvPr id="355341" name="Rectangle 1037"/>
          <p:cNvSpPr>
            <a:spLocks noChangeArrowheads="1"/>
          </p:cNvSpPr>
          <p:nvPr/>
        </p:nvSpPr>
        <p:spPr bwMode="auto">
          <a:xfrm>
            <a:off x="522288" y="274638"/>
            <a:ext cx="80121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200" dirty="0" smtClean="0">
                <a:latin typeface="Arial" charset="0"/>
              </a:rPr>
              <a:t>Sustainably Managed Forests:</a:t>
            </a:r>
          </a:p>
          <a:p>
            <a:pPr eaLnBrk="1" hangingPunct="1"/>
            <a:r>
              <a:rPr lang="en-US" sz="2800" dirty="0" smtClean="0">
                <a:latin typeface="Arial" charset="0"/>
              </a:rPr>
              <a:t>Make a vital contribution to society by providing economic, environmental and social benefits.</a:t>
            </a:r>
            <a:endParaRPr lang="en-US" sz="2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Program for the Endorsement of Forest Certification (PEFC)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7772400" cy="4343400"/>
          </a:xfrm>
        </p:spPr>
        <p:txBody>
          <a:bodyPr/>
          <a:lstStyle/>
          <a:p>
            <a:pPr eaLnBrk="1" hangingPunct="1"/>
            <a:r>
              <a:rPr lang="en-US" smtClean="0"/>
              <a:t>Purpose is the assessment of and mutual recognition of national forest certification schemes.</a:t>
            </a:r>
          </a:p>
          <a:p>
            <a:pPr eaLnBrk="1" hangingPunct="1"/>
            <a:r>
              <a:rPr lang="en-US" smtClean="0"/>
              <a:t>Based on intergovernmental processes such as the Montreal Process- C&amp;I’s.</a:t>
            </a:r>
          </a:p>
          <a:p>
            <a:pPr eaLnBrk="1" hangingPunct="1"/>
            <a:r>
              <a:rPr lang="en-US" smtClean="0"/>
              <a:t>PEFC has in its membership 29 independent national forest certification schemes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What Topics Are Covered in a Certification Assessment?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033837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Management Plans</a:t>
            </a:r>
          </a:p>
          <a:p>
            <a:pPr eaLnBrk="1" hangingPunct="1"/>
            <a:r>
              <a:rPr lang="en-US" sz="2800" smtClean="0"/>
              <a:t>Forest Operations</a:t>
            </a:r>
          </a:p>
          <a:p>
            <a:pPr eaLnBrk="1" hangingPunct="1"/>
            <a:r>
              <a:rPr lang="en-US" sz="2800" smtClean="0"/>
              <a:t>Environmental Protection</a:t>
            </a:r>
          </a:p>
          <a:p>
            <a:pPr eaLnBrk="1" hangingPunct="1"/>
            <a:r>
              <a:rPr lang="en-US" sz="2800" smtClean="0"/>
              <a:t>Community/Neighbor Relations</a:t>
            </a:r>
          </a:p>
        </p:txBody>
      </p:sp>
      <p:pic>
        <p:nvPicPr>
          <p:cNvPr id="24580" name="Picture 4" descr="Bob McGowan's horses at Tree Day 2001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1600200"/>
            <a:ext cx="4033838" cy="31432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Issues Separating FSC and SFI/ATFS/PEFC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229600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Herbicide Use (reduce and eliminate future use)</a:t>
            </a:r>
          </a:p>
          <a:p>
            <a:pPr eaLnBrk="1" hangingPunct="1"/>
            <a:r>
              <a:rPr lang="en-US" sz="2800" smtClean="0"/>
              <a:t>Clearcut size (6 acres without retention in PNW)</a:t>
            </a:r>
          </a:p>
          <a:p>
            <a:pPr eaLnBrk="1" hangingPunct="1"/>
            <a:r>
              <a:rPr lang="en-US" sz="2800" smtClean="0"/>
              <a:t>Stream buffers (150 feet for fish and domestic water streams)</a:t>
            </a:r>
          </a:p>
          <a:p>
            <a:pPr eaLnBrk="1" hangingPunct="1"/>
            <a:r>
              <a:rPr lang="en-US" sz="2800" smtClean="0"/>
              <a:t>Genetically Modified Organism’s</a:t>
            </a:r>
          </a:p>
          <a:p>
            <a:pPr eaLnBrk="1" hangingPunct="1"/>
            <a:r>
              <a:rPr lang="en-US" sz="2800" smtClean="0"/>
              <a:t>Reserves-Older Forests</a:t>
            </a:r>
          </a:p>
          <a:p>
            <a:pPr eaLnBrk="1" hangingPunct="1"/>
            <a:r>
              <a:rPr lang="en-US" sz="2800" smtClean="0"/>
              <a:t>Social Obligations to Workers and Communities (Larger Owners)</a:t>
            </a:r>
          </a:p>
          <a:p>
            <a:pPr eaLnBrk="1" hangingPunct="1"/>
            <a:r>
              <a:rPr lang="en-US" sz="2800" smtClean="0"/>
              <a:t>Plantations Replacing Natural Forests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620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Forest Certification Websites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26375" cy="4221163"/>
          </a:xfrm>
        </p:spPr>
        <p:txBody>
          <a:bodyPr/>
          <a:lstStyle/>
          <a:p>
            <a:r>
              <a:rPr lang="en-US" sz="2800" dirty="0" smtClean="0">
                <a:hlinkClick r:id="rId3"/>
              </a:rPr>
              <a:t>http://www.treefarmsystem.org/</a:t>
            </a:r>
          </a:p>
          <a:p>
            <a:pPr eaLnBrk="1" hangingPunct="1"/>
            <a:r>
              <a:rPr lang="en-US" sz="2800" dirty="0" smtClean="0">
                <a:hlinkClick r:id="rId3"/>
              </a:rPr>
              <a:t>www.us.fsc.org</a:t>
            </a:r>
            <a:endParaRPr lang="en-US" sz="2800" dirty="0" smtClean="0"/>
          </a:p>
          <a:p>
            <a:pPr eaLnBrk="1" hangingPunct="1"/>
            <a:r>
              <a:rPr lang="en-US" sz="2800" dirty="0" smtClean="0">
                <a:hlinkClick r:id="rId4"/>
              </a:rPr>
              <a:t>www.sfiprogram.org</a:t>
            </a:r>
            <a:endParaRPr lang="en-US" sz="2800" dirty="0" smtClean="0"/>
          </a:p>
          <a:p>
            <a:pPr eaLnBrk="1" hangingPunct="1"/>
            <a:r>
              <a:rPr lang="en-US" sz="2800" dirty="0" smtClean="0">
                <a:solidFill>
                  <a:schemeClr val="tx2"/>
                </a:solidFill>
                <a:hlinkClick r:id="rId5"/>
              </a:rPr>
              <a:t>http://www.pefc.org</a:t>
            </a:r>
            <a:endParaRPr lang="en-US" sz="2800" dirty="0" smtClean="0">
              <a:solidFill>
                <a:schemeClr val="tx2"/>
              </a:solidFill>
            </a:endParaRPr>
          </a:p>
          <a:p>
            <a:r>
              <a:rPr lang="en-US" sz="2800" dirty="0" smtClean="0">
                <a:solidFill>
                  <a:schemeClr val="tx2"/>
                </a:solidFill>
                <a:hlinkClick r:id="rId6"/>
              </a:rPr>
              <a:t>http://www.dovetailinc.org/</a:t>
            </a:r>
            <a:r>
              <a:rPr lang="en-US" sz="2800" dirty="0" smtClean="0">
                <a:solidFill>
                  <a:schemeClr val="tx2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2209800"/>
            <a:ext cx="6019800" cy="1600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THANK YOU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Picture 2" descr="ofri_logo_v_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990600"/>
            <a:ext cx="2286000" cy="13635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Forest Certification- Its Aim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4038600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Sustaining forests</a:t>
            </a:r>
          </a:p>
          <a:p>
            <a:pPr eaLnBrk="1" hangingPunct="1"/>
            <a:r>
              <a:rPr lang="en-US" sz="2800" smtClean="0"/>
              <a:t>Sustaining communities and economies</a:t>
            </a:r>
          </a:p>
        </p:txBody>
      </p:sp>
      <p:pic>
        <p:nvPicPr>
          <p:cNvPr id="6148" name="Picture 5" descr="Mountain Scen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922838" y="1371600"/>
            <a:ext cx="3338512" cy="5181600"/>
          </a:xfrm>
          <a:noFill/>
        </p:spPr>
      </p:pic>
      <p:pic>
        <p:nvPicPr>
          <p:cNvPr id="6149" name="Picture 6" descr="home buildi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429000"/>
            <a:ext cx="2157413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Forest Certification- Its Origin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2672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Protests over impact of harvest in tropics.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UNCED Earth Summit, 1992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FSC creation by WWF and others.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SFI creation by AF&amp;PA.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ENGO market campaigns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Global Trade Networks</a:t>
            </a:r>
          </a:p>
        </p:txBody>
      </p:sp>
      <p:pic>
        <p:nvPicPr>
          <p:cNvPr id="8196" name="Picture 5" descr="ftn_logo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05400" y="2819400"/>
            <a:ext cx="3133725" cy="17700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7630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What Is Driving Certification?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 smtClean="0"/>
              <a:t>Some, but not all Environmental Groups</a:t>
            </a:r>
          </a:p>
          <a:p>
            <a:pPr eaLnBrk="1" hangingPunct="1"/>
            <a:r>
              <a:rPr lang="en-US" sz="3200" dirty="0" smtClean="0"/>
              <a:t>Some niche seeking forest product companies.</a:t>
            </a:r>
          </a:p>
          <a:p>
            <a:pPr eaLnBrk="1" hangingPunct="1"/>
            <a:r>
              <a:rPr lang="en-US" sz="3200" dirty="0" smtClean="0"/>
              <a:t>Environmental values reflected in purchase policies/building specifications.</a:t>
            </a:r>
          </a:p>
          <a:p>
            <a:pPr eaLnBrk="1" hangingPunct="1"/>
            <a:r>
              <a:rPr lang="en-US" sz="3200" dirty="0" smtClean="0"/>
              <a:t>Inability of forest industry to establish credible sustainability self claim.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US" sz="3600" b="1" kern="1200" baseline="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The Montréal Process criteria are: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38600" cy="4754563"/>
          </a:xfrm>
        </p:spPr>
        <p:txBody>
          <a:bodyPr>
            <a:normAutofit/>
          </a:bodyPr>
          <a:lstStyle/>
          <a:p>
            <a:pPr marL="624078" indent="-5143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6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Conservation of biological diversity.</a:t>
            </a:r>
          </a:p>
          <a:p>
            <a:pPr marL="624078" indent="-5143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6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Maintenance of productive capacity of forest ecosystems.</a:t>
            </a:r>
          </a:p>
          <a:p>
            <a:pPr marL="624078" indent="-5143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6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Maintenance of forest ecosystem health and vitality.</a:t>
            </a:r>
          </a:p>
          <a:p>
            <a:pPr marL="624078" indent="-5143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6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Conservation and maintenance of soil and water resources. </a:t>
            </a:r>
          </a:p>
          <a:p>
            <a:endParaRPr lang="en-US" sz="28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2A03-C0DF-4E6B-864B-6021FB2F02B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0" y="1219200"/>
            <a:ext cx="4191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en-US" sz="24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Maintenance of forest contribution to global carbon cycles.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24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Maintenance and enhancement of long-term multiple socio-economic benefits to meet the needs of societies.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24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Legal, institutional and policy framework for forest conservation and sustainable management.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Forest Certification Systems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991600" cy="28956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American Tree Farm System (ATFS)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dirty="0" smtClean="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000" dirty="0" smtClean="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Forest Stewardship Council (FSC)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dirty="0" smtClean="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000" dirty="0" smtClean="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Sustainable Forestry Initiative (SFI)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dirty="0" smtClean="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000" dirty="0" smtClean="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Programme</a:t>
            </a:r>
            <a:r>
              <a:rPr lang="en-US" sz="2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for the Endorsement of Forest Certification (PEFC)</a:t>
            </a:r>
          </a:p>
        </p:txBody>
      </p:sp>
      <p:pic>
        <p:nvPicPr>
          <p:cNvPr id="14340" name="Picture 4" descr="FS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438400"/>
            <a:ext cx="682625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 descr="atfslogo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5410200" y="1447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 descr="Stacked 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3581400"/>
            <a:ext cx="10668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8" descr="l_pefctm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59750" y="4343400"/>
            <a:ext cx="75565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28750"/>
          <a:ext cx="8229599" cy="4667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3200400"/>
                <a:gridCol w="1905000"/>
                <a:gridCol w="1676399"/>
              </a:tblGrid>
              <a:tr h="933450">
                <a:tc gridSpan="2">
                  <a:txBody>
                    <a:bodyPr/>
                    <a:lstStyle/>
                    <a:p>
                      <a:r>
                        <a:rPr lang="en-US" sz="2400" dirty="0" smtClean="0"/>
                        <a:t>Certification System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Area Certified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</a:t>
                      </a:r>
                      <a:r>
                        <a:rPr lang="en-US" baseline="0" dirty="0" smtClean="0"/>
                        <a:t> of Oregon Forestland</a:t>
                      </a:r>
                      <a:endParaRPr lang="en-US" dirty="0"/>
                    </a:p>
                  </a:txBody>
                  <a:tcPr/>
                </a:tc>
              </a:tr>
              <a:tr h="9334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Sustainable Forestry Initiative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2,900,665 acres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9.6%</a:t>
                      </a:r>
                      <a:endParaRPr lang="en-US" dirty="0"/>
                    </a:p>
                  </a:txBody>
                  <a:tcPr/>
                </a:tc>
              </a:tr>
              <a:tr h="9334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American Tree Farm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807,508 acres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2.7%</a:t>
                      </a:r>
                      <a:endParaRPr lang="en-US" dirty="0"/>
                    </a:p>
                  </a:txBody>
                  <a:tcPr/>
                </a:tc>
              </a:tr>
              <a:tr h="9334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Forest Stewardship Council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560,289 acres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1.8%</a:t>
                      </a:r>
                      <a:endParaRPr lang="en-US" dirty="0"/>
                    </a:p>
                  </a:txBody>
                  <a:tcPr/>
                </a:tc>
              </a:tr>
              <a:tr h="9334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Certified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4,268,462 acres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2A03-C0DF-4E6B-864B-6021FB2F02B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Certified Area in Oregon - 2009</a:t>
            </a:r>
            <a:endParaRPr lang="en-US" dirty="0"/>
          </a:p>
        </p:txBody>
      </p:sp>
      <p:pic>
        <p:nvPicPr>
          <p:cNvPr id="7" name="Picture 6" descr="Stacked 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514600"/>
            <a:ext cx="1219200" cy="633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FS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4267200"/>
            <a:ext cx="73691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atfslogo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0" y="3352800"/>
            <a:ext cx="838200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2400" y="1219200"/>
          <a:ext cx="8839201" cy="3899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295400"/>
                <a:gridCol w="1143000"/>
                <a:gridCol w="1295400"/>
                <a:gridCol w="1513115"/>
                <a:gridCol w="1458685"/>
                <a:gridCol w="1066801"/>
              </a:tblGrid>
              <a:tr h="76914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Program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Third-Party</a:t>
                      </a:r>
                      <a:r>
                        <a:rPr lang="en-US" sz="1600" baseline="0" dirty="0" smtClean="0"/>
                        <a:t> Auditors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Chain-of-Custody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Public Reporting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Stake-holder Consultation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Independent Governance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On-Product</a:t>
                      </a:r>
                      <a:r>
                        <a:rPr lang="en-US" sz="1600" baseline="0" dirty="0" smtClean="0"/>
                        <a:t> Label</a:t>
                      </a:r>
                      <a:endParaRPr lang="en-US" sz="1600" dirty="0"/>
                    </a:p>
                  </a:txBody>
                  <a:tcPr/>
                </a:tc>
              </a:tr>
              <a:tr h="769144">
                <a:tc>
                  <a:txBody>
                    <a:bodyPr/>
                    <a:lstStyle/>
                    <a:p>
                      <a:r>
                        <a:rPr lang="en-US" dirty="0" smtClean="0"/>
                        <a:t>ATFS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769144">
                <a:tc>
                  <a:txBody>
                    <a:bodyPr/>
                    <a:lstStyle/>
                    <a:p>
                      <a:r>
                        <a:rPr lang="en-US" dirty="0" smtClean="0"/>
                        <a:t>FSC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769144">
                <a:tc>
                  <a:txBody>
                    <a:bodyPr/>
                    <a:lstStyle/>
                    <a:p>
                      <a:r>
                        <a:rPr lang="en-US" dirty="0" smtClean="0"/>
                        <a:t>SFI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769144">
                <a:tc>
                  <a:txBody>
                    <a:bodyPr/>
                    <a:lstStyle/>
                    <a:p>
                      <a:r>
                        <a:rPr lang="en-US" dirty="0" smtClean="0"/>
                        <a:t>PEFC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42A03-C0DF-4E6B-864B-6021FB2F02B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sz="3100" dirty="0" smtClean="0"/>
              <a:t>Forest Certification Program Characteristics</a:t>
            </a:r>
            <a:endParaRPr lang="en-US" sz="3100" dirty="0"/>
          </a:p>
        </p:txBody>
      </p:sp>
      <p:sp>
        <p:nvSpPr>
          <p:cNvPr id="6" name="TextBox 5"/>
          <p:cNvSpPr txBox="1"/>
          <p:nvPr/>
        </p:nvSpPr>
        <p:spPr>
          <a:xfrm>
            <a:off x="4691051" y="6290846"/>
            <a:ext cx="40719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111111"/>
                </a:solidFill>
              </a:rPr>
              <a:t>Source: Dovetail Certification Report. 2010</a:t>
            </a:r>
            <a:endParaRPr lang="en-US" sz="1600" i="1" dirty="0">
              <a:solidFill>
                <a:srgbClr val="11111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0">
      <a:dk1>
        <a:srgbClr val="005F83"/>
      </a:dk1>
      <a:lt1>
        <a:sysClr val="window" lastClr="FFFFFF"/>
      </a:lt1>
      <a:dk2>
        <a:srgbClr val="005F83"/>
      </a:dk2>
      <a:lt2>
        <a:srgbClr val="005F83"/>
      </a:lt2>
      <a:accent1>
        <a:srgbClr val="789D4A"/>
      </a:accent1>
      <a:accent2>
        <a:srgbClr val="005F83"/>
      </a:accent2>
      <a:accent3>
        <a:srgbClr val="9ADBE8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1516</TotalTime>
  <Words>844</Words>
  <Application>Microsoft Office PowerPoint</Application>
  <PresentationFormat>On-screen Show (4:3)</PresentationFormat>
  <Paragraphs>228</Paragraphs>
  <Slides>24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Forest Certification Basics</vt:lpstr>
      <vt:lpstr>Slide 2</vt:lpstr>
      <vt:lpstr>Forest Certification- Its Aim</vt:lpstr>
      <vt:lpstr>Forest Certification- Its Origin</vt:lpstr>
      <vt:lpstr>What Is Driving Certification?</vt:lpstr>
      <vt:lpstr>The Montréal Process criteria are:</vt:lpstr>
      <vt:lpstr>Forest Certification Systems</vt:lpstr>
      <vt:lpstr>Certified Area in Oregon - 2009</vt:lpstr>
      <vt:lpstr>Forest Certification Program Characteristics</vt:lpstr>
      <vt:lpstr>American Tree Farm System</vt:lpstr>
      <vt:lpstr>Growth of American Tree Farm System in the USA</vt:lpstr>
      <vt:lpstr>ATFS’s Standards of Sustainability</vt:lpstr>
      <vt:lpstr>Forest Stewardship Council</vt:lpstr>
      <vt:lpstr>FSC’s Ten Principles</vt:lpstr>
      <vt:lpstr>Slide 15</vt:lpstr>
      <vt:lpstr>Sustainable Forestry Initiative</vt:lpstr>
      <vt:lpstr>Sustainable Forestry Initiative</vt:lpstr>
      <vt:lpstr>SFI Principles of Sustainable Forestry</vt:lpstr>
      <vt:lpstr>Umbrella Certification</vt:lpstr>
      <vt:lpstr>Program for the Endorsement of Forest Certification (PEFC)</vt:lpstr>
      <vt:lpstr>What Topics Are Covered in a Certification Assessment?</vt:lpstr>
      <vt:lpstr>Issues Separating FSC and SFI/ATFS/PEFC</vt:lpstr>
      <vt:lpstr>Forest Certification Websites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a Difference</dc:title>
  <dc:creator>Paul Barnum</dc:creator>
  <cp:lastModifiedBy>jordanb</cp:lastModifiedBy>
  <cp:revision>141</cp:revision>
  <dcterms:created xsi:type="dcterms:W3CDTF">2011-09-10T03:12:09Z</dcterms:created>
  <dcterms:modified xsi:type="dcterms:W3CDTF">2012-12-21T18:14:01Z</dcterms:modified>
</cp:coreProperties>
</file>